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67" r:id="rId2"/>
    <p:sldId id="266" r:id="rId3"/>
    <p:sldId id="268" r:id="rId4"/>
    <p:sldId id="385" r:id="rId5"/>
    <p:sldId id="272" r:id="rId6"/>
    <p:sldId id="389" r:id="rId7"/>
    <p:sldId id="383" r:id="rId8"/>
    <p:sldId id="384" r:id="rId9"/>
    <p:sldId id="391" r:id="rId10"/>
    <p:sldId id="388" r:id="rId11"/>
    <p:sldId id="394" r:id="rId12"/>
    <p:sldId id="400" r:id="rId13"/>
    <p:sldId id="393" r:id="rId14"/>
    <p:sldId id="395" r:id="rId15"/>
    <p:sldId id="274" r:id="rId16"/>
    <p:sldId id="390" r:id="rId17"/>
    <p:sldId id="386" r:id="rId18"/>
    <p:sldId id="387" r:id="rId19"/>
    <p:sldId id="396" r:id="rId20"/>
    <p:sldId id="397" r:id="rId21"/>
    <p:sldId id="399" r:id="rId22"/>
    <p:sldId id="398" r:id="rId23"/>
    <p:sldId id="392" r:id="rId24"/>
    <p:sldId id="401" r:id="rId25"/>
    <p:sldId id="402" r:id="rId26"/>
    <p:sldId id="403" r:id="rId27"/>
  </p:sldIdLst>
  <p:sldSz cx="9144000" cy="6858000" type="screen4x3"/>
  <p:notesSz cx="6934200" cy="9232900"/>
  <p:custDataLst>
    <p:tags r:id="rId3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8">
          <p15:clr>
            <a:srgbClr val="A4A3A4"/>
          </p15:clr>
        </p15:guide>
        <p15:guide id="2" pos="218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FF"/>
    <a:srgbClr val="FEAA02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40" autoAdjust="0"/>
  </p:normalViewPr>
  <p:slideViewPr>
    <p:cSldViewPr>
      <p:cViewPr varScale="1">
        <p:scale>
          <a:sx n="87" d="100"/>
          <a:sy n="87" d="100"/>
        </p:scale>
        <p:origin x="900" y="4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>
        <p:scale>
          <a:sx n="110" d="100"/>
          <a:sy n="110" d="100"/>
        </p:scale>
        <p:origin x="1590" y="-1242"/>
      </p:cViewPr>
      <p:guideLst>
        <p:guide orient="horz" pos="2908"/>
        <p:guide pos="218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len Pannell" userId="3b657cec09296bdc" providerId="LiveId" clId="{91F6430F-29BA-4247-920E-E018A63D4456}"/>
    <pc:docChg chg="undo custSel addSld delSld modSld sldOrd">
      <pc:chgData name="Allen Pannell" userId="3b657cec09296bdc" providerId="LiveId" clId="{91F6430F-29BA-4247-920E-E018A63D4456}" dt="2024-05-08T20:50:11.996" v="137" actId="22"/>
      <pc:docMkLst>
        <pc:docMk/>
      </pc:docMkLst>
      <pc:sldChg chg="modSp mod">
        <pc:chgData name="Allen Pannell" userId="3b657cec09296bdc" providerId="LiveId" clId="{91F6430F-29BA-4247-920E-E018A63D4456}" dt="2024-05-03T18:55:50.849" v="24" actId="207"/>
        <pc:sldMkLst>
          <pc:docMk/>
          <pc:sldMk cId="3776704283" sldId="266"/>
        </pc:sldMkLst>
        <pc:spChg chg="mod">
          <ac:chgData name="Allen Pannell" userId="3b657cec09296bdc" providerId="LiveId" clId="{91F6430F-29BA-4247-920E-E018A63D4456}" dt="2024-05-03T18:55:50.849" v="24" actId="207"/>
          <ac:spMkLst>
            <pc:docMk/>
            <pc:sldMk cId="3776704283" sldId="266"/>
            <ac:spMk id="3" creationId="{00000000-0000-0000-0000-000000000000}"/>
          </ac:spMkLst>
        </pc:spChg>
      </pc:sldChg>
      <pc:sldChg chg="modSp mod">
        <pc:chgData name="Allen Pannell" userId="3b657cec09296bdc" providerId="LiveId" clId="{91F6430F-29BA-4247-920E-E018A63D4456}" dt="2024-05-03T18:55:40.122" v="23" actId="20577"/>
        <pc:sldMkLst>
          <pc:docMk/>
          <pc:sldMk cId="3521966892" sldId="267"/>
        </pc:sldMkLst>
        <pc:spChg chg="mod">
          <ac:chgData name="Allen Pannell" userId="3b657cec09296bdc" providerId="LiveId" clId="{91F6430F-29BA-4247-920E-E018A63D4456}" dt="2024-05-03T18:55:40.122" v="23" actId="20577"/>
          <ac:spMkLst>
            <pc:docMk/>
            <pc:sldMk cId="3521966892" sldId="267"/>
            <ac:spMk id="14" creationId="{00000000-0000-0000-0000-000000000000}"/>
          </ac:spMkLst>
        </pc:spChg>
      </pc:sldChg>
      <pc:sldChg chg="del">
        <pc:chgData name="Allen Pannell" userId="3b657cec09296bdc" providerId="LiveId" clId="{91F6430F-29BA-4247-920E-E018A63D4456}" dt="2024-05-03T18:56:07.048" v="25" actId="47"/>
        <pc:sldMkLst>
          <pc:docMk/>
          <pc:sldMk cId="3121081409" sldId="269"/>
        </pc:sldMkLst>
      </pc:sldChg>
      <pc:sldChg chg="del">
        <pc:chgData name="Allen Pannell" userId="3b657cec09296bdc" providerId="LiveId" clId="{91F6430F-29BA-4247-920E-E018A63D4456}" dt="2024-05-03T18:56:18.661" v="27" actId="47"/>
        <pc:sldMkLst>
          <pc:docMk/>
          <pc:sldMk cId="333411188" sldId="270"/>
        </pc:sldMkLst>
      </pc:sldChg>
      <pc:sldChg chg="del">
        <pc:chgData name="Allen Pannell" userId="3b657cec09296bdc" providerId="LiveId" clId="{91F6430F-29BA-4247-920E-E018A63D4456}" dt="2024-05-03T18:56:15.759" v="26" actId="47"/>
        <pc:sldMkLst>
          <pc:docMk/>
          <pc:sldMk cId="469395493" sldId="271"/>
        </pc:sldMkLst>
      </pc:sldChg>
      <pc:sldChg chg="add del">
        <pc:chgData name="Allen Pannell" userId="3b657cec09296bdc" providerId="LiveId" clId="{91F6430F-29BA-4247-920E-E018A63D4456}" dt="2024-05-03T18:57:49.116" v="67" actId="47"/>
        <pc:sldMkLst>
          <pc:docMk/>
          <pc:sldMk cId="3072526230" sldId="275"/>
        </pc:sldMkLst>
      </pc:sldChg>
      <pc:sldChg chg="modSp">
        <pc:chgData name="Allen Pannell" userId="3b657cec09296bdc" providerId="LiveId" clId="{91F6430F-29BA-4247-920E-E018A63D4456}" dt="2024-05-03T18:57:24.301" v="64" actId="20577"/>
        <pc:sldMkLst>
          <pc:docMk/>
          <pc:sldMk cId="5949851" sldId="386"/>
        </pc:sldMkLst>
        <pc:spChg chg="mod">
          <ac:chgData name="Allen Pannell" userId="3b657cec09296bdc" providerId="LiveId" clId="{91F6430F-29BA-4247-920E-E018A63D4456}" dt="2024-05-03T18:57:24.301" v="64" actId="20577"/>
          <ac:spMkLst>
            <pc:docMk/>
            <pc:sldMk cId="5949851" sldId="386"/>
            <ac:spMk id="3" creationId="{10DD3A51-2DF8-458E-8769-5E97B777C26D}"/>
          </ac:spMkLst>
        </pc:spChg>
      </pc:sldChg>
      <pc:sldChg chg="ord">
        <pc:chgData name="Allen Pannell" userId="3b657cec09296bdc" providerId="LiveId" clId="{91F6430F-29BA-4247-920E-E018A63D4456}" dt="2024-05-03T18:58:07.780" v="69"/>
        <pc:sldMkLst>
          <pc:docMk/>
          <pc:sldMk cId="809522178" sldId="392"/>
        </pc:sldMkLst>
      </pc:sldChg>
      <pc:sldChg chg="modSp mod">
        <pc:chgData name="Allen Pannell" userId="3b657cec09296bdc" providerId="LiveId" clId="{91F6430F-29BA-4247-920E-E018A63D4456}" dt="2024-05-03T18:58:33.211" v="126" actId="20577"/>
        <pc:sldMkLst>
          <pc:docMk/>
          <pc:sldMk cId="3809278470" sldId="398"/>
        </pc:sldMkLst>
        <pc:spChg chg="mod">
          <ac:chgData name="Allen Pannell" userId="3b657cec09296bdc" providerId="LiveId" clId="{91F6430F-29BA-4247-920E-E018A63D4456}" dt="2024-05-03T18:58:13.901" v="81" actId="20577"/>
          <ac:spMkLst>
            <pc:docMk/>
            <pc:sldMk cId="3809278470" sldId="398"/>
            <ac:spMk id="2" creationId="{C23F5092-97E8-4271-AA16-1A907EDBAFA4}"/>
          </ac:spMkLst>
        </pc:spChg>
        <pc:spChg chg="mod">
          <ac:chgData name="Allen Pannell" userId="3b657cec09296bdc" providerId="LiveId" clId="{91F6430F-29BA-4247-920E-E018A63D4456}" dt="2024-05-03T18:58:33.211" v="126" actId="20577"/>
          <ac:spMkLst>
            <pc:docMk/>
            <pc:sldMk cId="3809278470" sldId="398"/>
            <ac:spMk id="3" creationId="{462043F9-2D85-4455-8681-556D55DE0C59}"/>
          </ac:spMkLst>
        </pc:spChg>
      </pc:sldChg>
      <pc:sldChg chg="modSp new mod">
        <pc:chgData name="Allen Pannell" userId="3b657cec09296bdc" providerId="LiveId" clId="{91F6430F-29BA-4247-920E-E018A63D4456}" dt="2024-05-03T18:56:54.940" v="51" actId="20577"/>
        <pc:sldMkLst>
          <pc:docMk/>
          <pc:sldMk cId="1811261307" sldId="400"/>
        </pc:sldMkLst>
        <pc:spChg chg="mod">
          <ac:chgData name="Allen Pannell" userId="3b657cec09296bdc" providerId="LiveId" clId="{91F6430F-29BA-4247-920E-E018A63D4456}" dt="2024-05-03T18:56:54.940" v="51" actId="20577"/>
          <ac:spMkLst>
            <pc:docMk/>
            <pc:sldMk cId="1811261307" sldId="400"/>
            <ac:spMk id="2" creationId="{DAAF5E46-8A0C-228B-437F-FE3C28A360F7}"/>
          </ac:spMkLst>
        </pc:spChg>
      </pc:sldChg>
      <pc:sldChg chg="modSp new mod">
        <pc:chgData name="Allen Pannell" userId="3b657cec09296bdc" providerId="LiveId" clId="{91F6430F-29BA-4247-920E-E018A63D4456}" dt="2024-05-03T19:01:33.603" v="132" actId="20577"/>
        <pc:sldMkLst>
          <pc:docMk/>
          <pc:sldMk cId="816159506" sldId="401"/>
        </pc:sldMkLst>
        <pc:spChg chg="mod">
          <ac:chgData name="Allen Pannell" userId="3b657cec09296bdc" providerId="LiveId" clId="{91F6430F-29BA-4247-920E-E018A63D4456}" dt="2024-05-03T19:01:33.603" v="132" actId="20577"/>
          <ac:spMkLst>
            <pc:docMk/>
            <pc:sldMk cId="816159506" sldId="401"/>
            <ac:spMk id="3" creationId="{A8DE6BCD-34BF-4EAB-E8B4-742E3C79058A}"/>
          </ac:spMkLst>
        </pc:spChg>
      </pc:sldChg>
      <pc:sldChg chg="modSp new mod">
        <pc:chgData name="Allen Pannell" userId="3b657cec09296bdc" providerId="LiveId" clId="{91F6430F-29BA-4247-920E-E018A63D4456}" dt="2024-05-03T19:06:36.165" v="135" actId="20577"/>
        <pc:sldMkLst>
          <pc:docMk/>
          <pc:sldMk cId="1668601640" sldId="402"/>
        </pc:sldMkLst>
        <pc:spChg chg="mod">
          <ac:chgData name="Allen Pannell" userId="3b657cec09296bdc" providerId="LiveId" clId="{91F6430F-29BA-4247-920E-E018A63D4456}" dt="2024-05-03T19:06:36.165" v="135" actId="20577"/>
          <ac:spMkLst>
            <pc:docMk/>
            <pc:sldMk cId="1668601640" sldId="402"/>
            <ac:spMk id="3" creationId="{40D6815F-122F-81E2-6CEC-F3FD1A5864EC}"/>
          </ac:spMkLst>
        </pc:spChg>
      </pc:sldChg>
      <pc:sldChg chg="addSp new mod">
        <pc:chgData name="Allen Pannell" userId="3b657cec09296bdc" providerId="LiveId" clId="{91F6430F-29BA-4247-920E-E018A63D4456}" dt="2024-05-08T20:50:11.996" v="137" actId="22"/>
        <pc:sldMkLst>
          <pc:docMk/>
          <pc:sldMk cId="4246302908" sldId="403"/>
        </pc:sldMkLst>
        <pc:picChg chg="add">
          <ac:chgData name="Allen Pannell" userId="3b657cec09296bdc" providerId="LiveId" clId="{91F6430F-29BA-4247-920E-E018A63D4456}" dt="2024-05-08T20:50:11.996" v="137" actId="22"/>
          <ac:picMkLst>
            <pc:docMk/>
            <pc:sldMk cId="4246302908" sldId="403"/>
            <ac:picMk id="7" creationId="{98CA2F4A-5D70-CB3E-CE49-24ECD50E35D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309793" y="8540434"/>
            <a:ext cx="4391660" cy="30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77" tIns="46189" rIns="92377" bIns="46189" numCol="1" anchor="b" anchorCtr="0" compatLnSpc="1">
            <a:prstTxWarp prst="textNoShape">
              <a:avLst/>
            </a:prstTxWarp>
          </a:bodyPr>
          <a:lstStyle>
            <a:lvl1pPr algn="ctr">
              <a:defRPr sz="1200" b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"/>
          </p:nvPr>
        </p:nvSpPr>
        <p:spPr>
          <a:xfrm>
            <a:off x="3158913" y="8848197"/>
            <a:ext cx="693420" cy="230823"/>
          </a:xfrm>
          <a:prstGeom prst="rect">
            <a:avLst/>
          </a:prstGeom>
        </p:spPr>
        <p:txBody>
          <a:bodyPr vert="horz" lIns="92377" tIns="46189" rIns="92377" bIns="46189" rtlCol="0" anchor="b"/>
          <a:lstStyle>
            <a:lvl1pPr algn="ctr">
              <a:defRPr sz="1200" b="1"/>
            </a:lvl1pPr>
          </a:lstStyle>
          <a:p>
            <a:pPr>
              <a:defRPr/>
            </a:pPr>
            <a:fld id="{E7BCD632-73B3-4D8A-BAE3-B01D5B40180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28318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536575" y="384175"/>
            <a:ext cx="5949950" cy="4462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004821" y="8993834"/>
            <a:ext cx="770467" cy="29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77" tIns="46189" rIns="92377" bIns="46189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>
              <a:defRPr/>
            </a:pPr>
            <a:fld id="{1A9BE50E-3A2A-48D8-8487-390A8036FDD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271" name="Line 14"/>
          <p:cNvSpPr>
            <a:spLocks noChangeAspect="1" noChangeShapeType="1"/>
          </p:cNvSpPr>
          <p:nvPr/>
        </p:nvSpPr>
        <p:spPr bwMode="auto">
          <a:xfrm>
            <a:off x="390049" y="5155036"/>
            <a:ext cx="624078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2377" tIns="46189" rIns="92377" bIns="46189" anchor="ctr"/>
          <a:lstStyle/>
          <a:p>
            <a:endParaRPr lang="en-US"/>
          </a:p>
        </p:txBody>
      </p:sp>
      <p:sp>
        <p:nvSpPr>
          <p:cNvPr id="5128" name="Text Box 15"/>
          <p:cNvSpPr txBox="1">
            <a:spLocks noChangeArrowheads="1"/>
          </p:cNvSpPr>
          <p:nvPr/>
        </p:nvSpPr>
        <p:spPr bwMode="auto">
          <a:xfrm>
            <a:off x="308188" y="5155037"/>
            <a:ext cx="707752" cy="31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377" tIns="46189" rIns="92377" bIns="46189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 dirty="0"/>
              <a:t>Notes: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"/>
          </p:nvPr>
        </p:nvSpPr>
        <p:spPr>
          <a:xfrm>
            <a:off x="813807" y="8698592"/>
            <a:ext cx="5195834" cy="307763"/>
          </a:xfrm>
          <a:prstGeom prst="rect">
            <a:avLst/>
          </a:prstGeom>
        </p:spPr>
        <p:txBody>
          <a:bodyPr vert="horz" lIns="92377" tIns="46189" rIns="92377" bIns="46189" rtlCol="0" anchor="b"/>
          <a:lstStyle>
            <a:lvl1pPr algn="ctr">
              <a:defRPr sz="12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130" name="TextBox 2"/>
          <p:cNvSpPr txBox="1">
            <a:spLocks noChangeArrowheads="1"/>
          </p:cNvSpPr>
          <p:nvPr/>
        </p:nvSpPr>
        <p:spPr bwMode="auto">
          <a:xfrm>
            <a:off x="5239175" y="9021082"/>
            <a:ext cx="1622796" cy="247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77" tIns="46189" rIns="92377" bIns="46189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000" b="1" dirty="0"/>
              <a:t>© Miles &amp; Pannell</a:t>
            </a:r>
          </a:p>
        </p:txBody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>
          <a:xfrm>
            <a:off x="693420" y="5462799"/>
            <a:ext cx="5547360" cy="2846811"/>
          </a:xfrm>
          <a:prstGeom prst="rect">
            <a:avLst/>
          </a:prstGeom>
        </p:spPr>
        <p:txBody>
          <a:bodyPr vert="horz" lIns="92377" tIns="46189" rIns="92377" bIns="46189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TextBox 2"/>
          <p:cNvSpPr txBox="1">
            <a:spLocks noChangeArrowheads="1"/>
          </p:cNvSpPr>
          <p:nvPr/>
        </p:nvSpPr>
        <p:spPr bwMode="auto">
          <a:xfrm>
            <a:off x="204542" y="9033209"/>
            <a:ext cx="2729158" cy="247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377" tIns="46189" rIns="92377" bIns="46189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000" b="1" dirty="0"/>
              <a:t>Black</a:t>
            </a:r>
            <a:r>
              <a:rPr lang="en-US" altLang="en-US" sz="1000" b="1" baseline="0" dirty="0"/>
              <a:t> Belt Certification Program</a:t>
            </a:r>
            <a:endParaRPr lang="en-US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53197146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384175"/>
            <a:ext cx="5949950" cy="4462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BE50E-3A2A-48D8-8487-390A8036FDD7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03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6575" y="384175"/>
            <a:ext cx="5949950" cy="4462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BE50E-3A2A-48D8-8487-390A8036FD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532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9BE50E-3A2A-48D8-8487-390A8036FD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69CB78-5874-4F1E-91E5-E6F6C3B893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4900" y="5496776"/>
            <a:ext cx="3543300" cy="221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39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9BE50E-3A2A-48D8-8487-390A8036FD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731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F005DF-73E3-47BC-9C41-A41F96716EC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278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75000"/>
              <a:defRPr/>
            </a:lvl1pPr>
            <a:lvl2pPr>
              <a:buSzPct val="75000"/>
              <a:defRPr/>
            </a:lvl2pPr>
            <a:lvl3pPr>
              <a:buSzPct val="75000"/>
              <a:defRPr/>
            </a:lvl3pPr>
            <a:lvl4pPr>
              <a:buSzPct val="75000"/>
              <a:defRPr/>
            </a:lvl4pPr>
            <a:lvl5pPr>
              <a:buSzPct val="75000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 Introduction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F24ECF-8929-414F-B4B3-2D80C09FE4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28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143000"/>
            <a:ext cx="3810000" cy="4114800"/>
          </a:xfrm>
        </p:spPr>
        <p:txBody>
          <a:bodyPr/>
          <a:lstStyle>
            <a:lvl1pPr>
              <a:buSzPct val="75000"/>
              <a:defRPr sz="2400"/>
            </a:lvl1pPr>
            <a:lvl2pPr>
              <a:buSzPct val="75000"/>
              <a:defRPr sz="2000"/>
            </a:lvl2pPr>
            <a:lvl3pPr>
              <a:buSzPct val="75000"/>
              <a:defRPr sz="1800"/>
            </a:lvl3pPr>
            <a:lvl4pPr>
              <a:buSzPct val="75000"/>
              <a:defRPr sz="1600"/>
            </a:lvl4pPr>
            <a:lvl5pPr>
              <a:buSzPct val="75000"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 Introduction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C53B5C-D226-47CC-B6DC-2BAD016A8B1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645152" y="1143000"/>
            <a:ext cx="3810000" cy="4114800"/>
          </a:xfrm>
        </p:spPr>
        <p:txBody>
          <a:bodyPr/>
          <a:lstStyle>
            <a:lvl1pPr>
              <a:buSzPct val="75000"/>
              <a:defRPr sz="2400"/>
            </a:lvl1pPr>
            <a:lvl2pPr>
              <a:buSzPct val="75000"/>
              <a:defRPr sz="2000"/>
            </a:lvl2pPr>
            <a:lvl3pPr>
              <a:buSzPct val="75000"/>
              <a:defRPr sz="1800"/>
            </a:lvl3pPr>
            <a:lvl4pPr>
              <a:buSzPct val="75000"/>
              <a:defRPr sz="1600"/>
            </a:lvl4pPr>
            <a:lvl5pPr>
              <a:buSzPct val="75000"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7630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067800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buSzPct val="75000"/>
              <a:defRPr sz="2000"/>
            </a:lvl1pPr>
            <a:lvl2pPr>
              <a:buSzPct val="75000"/>
              <a:defRPr sz="2000"/>
            </a:lvl2pPr>
            <a:lvl3pPr>
              <a:buSzPct val="75000"/>
              <a:defRPr sz="1800"/>
            </a:lvl3pPr>
            <a:lvl4pPr>
              <a:buSzPct val="75000"/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 Introduction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AF7A78-E31E-467D-9E28-AE18C76DC47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2"/>
          </p:nvPr>
        </p:nvSpPr>
        <p:spPr>
          <a:xfrm>
            <a:off x="4648200" y="1524000"/>
            <a:ext cx="4040188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3"/>
          </p:nvPr>
        </p:nvSpPr>
        <p:spPr>
          <a:xfrm>
            <a:off x="4648200" y="2163762"/>
            <a:ext cx="4040188" cy="3951288"/>
          </a:xfrm>
        </p:spPr>
        <p:txBody>
          <a:bodyPr/>
          <a:lstStyle>
            <a:lvl1pPr>
              <a:buSzPct val="75000"/>
              <a:defRPr sz="2000"/>
            </a:lvl1pPr>
            <a:lvl2pPr>
              <a:buSzPct val="75000"/>
              <a:defRPr sz="2000"/>
            </a:lvl2pPr>
            <a:lvl3pPr>
              <a:buSzPct val="75000"/>
              <a:defRPr sz="1800"/>
            </a:lvl3pPr>
            <a:lvl4pPr>
              <a:buSzPct val="75000"/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3576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 Introduction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E518FB-0CC8-4D33-8BDE-085DF8CA318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141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/>
          <p:cNvSpPr txBox="1">
            <a:spLocks noChangeArrowheads="1"/>
          </p:cNvSpPr>
          <p:nvPr userDrawn="1"/>
        </p:nvSpPr>
        <p:spPr bwMode="auto">
          <a:xfrm>
            <a:off x="-152400" y="533400"/>
            <a:ext cx="9372600" cy="584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R Introduction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4454CF-B7AB-4B69-A764-26790065EC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96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76200"/>
            <a:ext cx="9144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430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90800" y="6477000"/>
            <a:ext cx="5334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0000FF"/>
                </a:solidFill>
              </a:defRPr>
            </a:lvl1pPr>
          </a:lstStyle>
          <a:p>
            <a:pPr>
              <a:defRPr/>
            </a:pPr>
            <a:r>
              <a:rPr lang="en-US"/>
              <a:t>R Introduction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58200" y="6477000"/>
            <a:ext cx="6858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1"/>
            </a:lvl1pPr>
          </a:lstStyle>
          <a:p>
            <a:pPr>
              <a:defRPr/>
            </a:pPr>
            <a:fld id="{620AB054-2658-4A79-88C0-04CCA2828EE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Line 7"/>
          <p:cNvSpPr>
            <a:spLocks noChangeAspect="1" noChangeShapeType="1"/>
          </p:cNvSpPr>
          <p:nvPr userDrawn="1"/>
        </p:nvSpPr>
        <p:spPr bwMode="auto">
          <a:xfrm>
            <a:off x="0" y="827088"/>
            <a:ext cx="9144000" cy="0"/>
          </a:xfrm>
          <a:prstGeom prst="line">
            <a:avLst/>
          </a:prstGeom>
          <a:noFill/>
          <a:ln w="38100">
            <a:solidFill>
              <a:srgbClr val="FEAA0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2" name="Line 7"/>
          <p:cNvSpPr>
            <a:spLocks noChangeAspect="1" noChangeShapeType="1"/>
          </p:cNvSpPr>
          <p:nvPr userDrawn="1"/>
        </p:nvSpPr>
        <p:spPr bwMode="auto">
          <a:xfrm>
            <a:off x="0" y="6315075"/>
            <a:ext cx="9144000" cy="0"/>
          </a:xfrm>
          <a:prstGeom prst="line">
            <a:avLst/>
          </a:prstGeom>
          <a:noFill/>
          <a:ln w="57150">
            <a:solidFill>
              <a:srgbClr val="FEAA0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63833"/>
            <a:ext cx="1743075" cy="46368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FF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FF"/>
          </a:solidFill>
          <a:latin typeface="Tahom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FF"/>
          </a:solidFill>
          <a:latin typeface="Tahom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FF"/>
          </a:solidFill>
          <a:latin typeface="Tahom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FF"/>
          </a:solidFill>
          <a:latin typeface="Tahom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rgbClr val="FF0000"/>
          </a:solidFill>
          <a:latin typeface="Tahom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rgbClr val="FF0000"/>
          </a:solidFill>
          <a:latin typeface="Tahom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rgbClr val="FF0000"/>
          </a:solidFill>
          <a:latin typeface="Tahom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rgbClr val="FF0000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75000"/>
        <a:buFont typeface="Wingdings 2" pitchFamily="18" charset="2"/>
        <a:buChar char="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5000"/>
        <a:buFont typeface="Wingdings 3" pitchFamily="18" charset="2"/>
        <a:buChar char="Æ"/>
        <a:defRPr sz="22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ü"/>
        <a:defRPr sz="22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5000"/>
        <a:buChar char="–"/>
        <a:defRPr sz="22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75000"/>
        <a:buChar char="•"/>
        <a:defRPr sz="22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_(programming_language)#:~:text=R%20is%20a%20programming%20language%20and%20free%20software,miners%20for%20developing%20statistical%20software%20and%20data%20analysi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5" name="Rectangle 4"/>
            <p:cNvSpPr/>
            <p:nvPr/>
          </p:nvSpPr>
          <p:spPr>
            <a:xfrm>
              <a:off x="4038600" y="0"/>
              <a:ext cx="5105400" cy="68580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0" y="2819400"/>
              <a:ext cx="4038600" cy="4038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pic>
          <p:nvPicPr>
            <p:cNvPr id="8" name="Picture 4" descr="haslam building courtyard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038599" cy="30020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0" y="6027738"/>
              <a:ext cx="3962400" cy="83026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400" b="1" dirty="0">
                  <a:solidFill>
                    <a:schemeClr val="bg1">
                      <a:lumMod val="50000"/>
                    </a:schemeClr>
                  </a:solidFill>
                </a:rPr>
                <a:t>PROVEN.  RESULTS.  FASTER.</a:t>
              </a:r>
            </a:p>
            <a:p>
              <a:pPr algn="ctr">
                <a:defRPr/>
              </a:pPr>
              <a:endParaRPr lang="en-US" sz="1200" b="1" dirty="0"/>
            </a:p>
            <a:p>
              <a:pPr algn="ctr">
                <a:defRPr/>
              </a:pPr>
              <a:endParaRPr lang="en-US" sz="1200" b="1" dirty="0"/>
            </a:p>
          </p:txBody>
        </p:sp>
        <p:cxnSp>
          <p:nvCxnSpPr>
            <p:cNvPr id="11" name="Straight Connector 10"/>
            <p:cNvCxnSpPr/>
            <p:nvPr/>
          </p:nvCxnSpPr>
          <p:spPr>
            <a:xfrm rot="5400000">
              <a:off x="609600" y="3429000"/>
              <a:ext cx="6858000" cy="0"/>
            </a:xfrm>
            <a:prstGeom prst="line">
              <a:avLst/>
            </a:prstGeom>
            <a:ln w="762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>
              <a:spLocks noChangeArrowheads="1"/>
            </p:cNvSpPr>
            <p:nvPr/>
          </p:nvSpPr>
          <p:spPr bwMode="auto">
            <a:xfrm>
              <a:off x="4267200" y="2286000"/>
              <a:ext cx="47244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Wingdings 2" pitchFamily="18" charset="2"/>
                <a:buChar char="¢"/>
                <a:defRPr sz="24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0000"/>
                </a:buClr>
                <a:buFont typeface="Wingdings 3" pitchFamily="18" charset="2"/>
                <a:buChar char="Æ"/>
                <a:defRPr sz="22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120000"/>
                <a:buFont typeface="Wingdings" pitchFamily="2" charset="2"/>
                <a:buChar char="ü"/>
                <a:defRPr sz="22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0000"/>
                </a:buClr>
                <a:buChar char="–"/>
                <a:defRPr sz="22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2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2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2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2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4800" b="1" i="1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3" name="TextBox 2"/>
          <p:cNvSpPr txBox="1">
            <a:spLocks noChangeArrowheads="1"/>
          </p:cNvSpPr>
          <p:nvPr/>
        </p:nvSpPr>
        <p:spPr bwMode="auto">
          <a:xfrm>
            <a:off x="4038601" y="5719227"/>
            <a:ext cx="51053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Wingdings 2" pitchFamily="18" charset="2"/>
              <a:buChar char="¢"/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 3" pitchFamily="18" charset="2"/>
              <a:buChar char="Æ"/>
              <a:defRPr sz="22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20000"/>
              <a:buFont typeface="Wingdings" pitchFamily="2" charset="2"/>
              <a:buChar char="ü"/>
              <a:defRPr sz="22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0000"/>
              </a:buClr>
              <a:buChar char="–"/>
              <a:defRPr sz="22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© T. Allen Pannell, Jr.</a:t>
            </a:r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4876800" y="2133600"/>
            <a:ext cx="3581400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Wingdings 2" pitchFamily="18" charset="2"/>
              <a:buChar char="¢"/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 3" pitchFamily="18" charset="2"/>
              <a:buChar char="Æ"/>
              <a:defRPr sz="22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2"/>
              </a:buClr>
              <a:buSzPct val="120000"/>
              <a:buFont typeface="Wingdings" pitchFamily="2" charset="2"/>
              <a:buChar char="ü"/>
              <a:defRPr sz="22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0000"/>
              </a:buClr>
              <a:buChar char="–"/>
              <a:defRPr sz="22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3200" b="1" dirty="0">
              <a:solidFill>
                <a:srgbClr val="0000FF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200" b="1" dirty="0">
                <a:solidFill>
                  <a:srgbClr val="0000FF"/>
                </a:solidFill>
              </a:rPr>
              <a:t>R Overview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200" b="1" dirty="0">
                <a:solidFill>
                  <a:srgbClr val="0000FF"/>
                </a:solidFill>
              </a:rPr>
              <a:t>Pointers and </a:t>
            </a:r>
            <a:r>
              <a:rPr lang="en-US" altLang="en-US" sz="3200" b="1" dirty="0" err="1">
                <a:solidFill>
                  <a:srgbClr val="0000FF"/>
                </a:solidFill>
              </a:rPr>
              <a:t>ShortCuts</a:t>
            </a:r>
            <a:endParaRPr lang="en-US" altLang="en-US" sz="3200" b="1" dirty="0">
              <a:solidFill>
                <a:srgbClr val="0000FF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5508" y="88329"/>
            <a:ext cx="4376928" cy="195376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668" y="3600450"/>
            <a:ext cx="3255264" cy="145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966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543B5-F3E2-4AA3-A639-7A8A99D8D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Your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D3A51-2DF8-458E-8769-5E97B777C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Script</a:t>
            </a:r>
          </a:p>
          <a:p>
            <a:r>
              <a:rPr lang="en-US" dirty="0"/>
              <a:t>R Markdown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DE4602-17DC-4320-B871-CD213B3DBD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561E85-A262-4990-BA61-11F2F5BD44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F24ECF-8929-414F-B4B3-2D80C09FE474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840FB0-E265-417A-8079-04DB55CA49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34"/>
          <a:stretch/>
        </p:blipFill>
        <p:spPr>
          <a:xfrm>
            <a:off x="3457747" y="959573"/>
            <a:ext cx="5593251" cy="445062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BEA2F4-4A0C-4785-8A0E-4F75944EBFBF}"/>
              </a:ext>
            </a:extLst>
          </p:cNvPr>
          <p:cNvCxnSpPr/>
          <p:nvPr/>
        </p:nvCxnSpPr>
        <p:spPr>
          <a:xfrm flipH="1">
            <a:off x="6400800" y="533400"/>
            <a:ext cx="1600200" cy="838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DDE6CB-7237-481E-AA42-8E7B5890108C}"/>
              </a:ext>
            </a:extLst>
          </p:cNvPr>
          <p:cNvCxnSpPr/>
          <p:nvPr/>
        </p:nvCxnSpPr>
        <p:spPr>
          <a:xfrm flipH="1">
            <a:off x="6582899" y="1006692"/>
            <a:ext cx="1600200" cy="838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6525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4CD7C-23E9-4F2E-A185-AEC128EF5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Directory******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D7BFE-6542-4DEB-A1F7-FFB479DF3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43000"/>
            <a:ext cx="4572000" cy="533400"/>
          </a:xfrm>
        </p:spPr>
        <p:txBody>
          <a:bodyPr/>
          <a:lstStyle/>
          <a:p>
            <a:r>
              <a:rPr lang="en-US" dirty="0"/>
              <a:t>Watch Video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26E543-394C-417C-B19C-F00E540524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473ED0-884F-4638-A113-9AFEFBDABA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F24ECF-8929-414F-B4B3-2D80C09FE474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8CEF5B-2344-429E-B811-233726509F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00200"/>
            <a:ext cx="2928767" cy="228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138968-F687-418B-B9F2-58318D32FF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3600" y="2095500"/>
            <a:ext cx="2893017" cy="30480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24ACD43-B090-484C-BA01-2CF630B434F8}"/>
              </a:ext>
            </a:extLst>
          </p:cNvPr>
          <p:cNvCxnSpPr/>
          <p:nvPr/>
        </p:nvCxnSpPr>
        <p:spPr>
          <a:xfrm flipH="1">
            <a:off x="1662179" y="1676400"/>
            <a:ext cx="1600200" cy="838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B5383AC-2E68-4DA1-8A80-81ABB9520F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9834" y="3619500"/>
            <a:ext cx="3813132" cy="195720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591AB4-1A07-40CB-BD93-959B8FCAAA2B}"/>
              </a:ext>
            </a:extLst>
          </p:cNvPr>
          <p:cNvCxnSpPr/>
          <p:nvPr/>
        </p:nvCxnSpPr>
        <p:spPr>
          <a:xfrm flipH="1">
            <a:off x="4595879" y="2167241"/>
            <a:ext cx="1600200" cy="838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001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F5E46-8A0C-228B-437F-FE3C28A36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Directory Extra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0969C2-2F82-51B2-E586-219F36E134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EE0FD-8C68-D758-874F-E0961CC57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E518FB-0CC8-4D33-8BDE-085DF8CA318E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261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90D73-D463-4BED-9E5B-55104FFE7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 Script – Like a Word doc – Only has 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2FDB3C-A50A-487F-815E-684F2D00C6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5C225C-245C-483B-BDA2-FAA44624A2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F24ECF-8929-414F-B4B3-2D80C09FE474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3FD49D-FEED-4050-923F-73FD00CD4F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6601" y="995096"/>
            <a:ext cx="6610798" cy="51816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12E0D3-9EB4-48A7-B001-646CD570B6C2}"/>
              </a:ext>
            </a:extLst>
          </p:cNvPr>
          <p:cNvCxnSpPr>
            <a:cxnSpLocks/>
          </p:cNvCxnSpPr>
          <p:nvPr/>
        </p:nvCxnSpPr>
        <p:spPr>
          <a:xfrm flipH="1" flipV="1">
            <a:off x="5867400" y="1543880"/>
            <a:ext cx="2133600" cy="7421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AFE1C1-B435-4EE2-9DB5-A511E5886AF9}"/>
              </a:ext>
            </a:extLst>
          </p:cNvPr>
          <p:cNvCxnSpPr>
            <a:cxnSpLocks/>
          </p:cNvCxnSpPr>
          <p:nvPr/>
        </p:nvCxnSpPr>
        <p:spPr>
          <a:xfrm flipV="1">
            <a:off x="1066800" y="1600200"/>
            <a:ext cx="990600" cy="762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68144A2-2FF8-4C23-B005-4DD703D6C350}"/>
              </a:ext>
            </a:extLst>
          </p:cNvPr>
          <p:cNvSpPr txBox="1"/>
          <p:nvPr/>
        </p:nvSpPr>
        <p:spPr>
          <a:xfrm>
            <a:off x="0" y="2325760"/>
            <a:ext cx="1600200" cy="132343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Has </a:t>
            </a:r>
            <a:r>
              <a:rPr lang="en-US" sz="2000" b="1" dirty="0">
                <a:solidFill>
                  <a:srgbClr val="0000FF"/>
                </a:solidFill>
              </a:rPr>
              <a:t>blue</a:t>
            </a:r>
            <a:r>
              <a:rPr lang="en-US" sz="2000" dirty="0"/>
              <a:t> icon – Tabs for various files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C91438-548D-463B-929C-72E4E14EE3CA}"/>
              </a:ext>
            </a:extLst>
          </p:cNvPr>
          <p:cNvSpPr txBox="1"/>
          <p:nvPr/>
        </p:nvSpPr>
        <p:spPr>
          <a:xfrm>
            <a:off x="7658100" y="2195780"/>
            <a:ext cx="1485900" cy="101566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Name is </a:t>
            </a:r>
            <a:r>
              <a:rPr lang="en-US" sz="2000" b="1" dirty="0">
                <a:solidFill>
                  <a:srgbClr val="C00000"/>
                </a:solidFill>
              </a:rPr>
              <a:t>red </a:t>
            </a:r>
            <a:r>
              <a:rPr lang="en-US" sz="2000" dirty="0"/>
              <a:t>if not saved</a:t>
            </a:r>
          </a:p>
        </p:txBody>
      </p:sp>
    </p:spTree>
    <p:extLst>
      <p:ext uri="{BB962C8B-B14F-4D97-AF65-F5344CB8AC3E}">
        <p14:creationId xmlns:p14="http://schemas.microsoft.com/office/powerpoint/2010/main" val="50802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0062F00-C8F8-450B-8D88-008E1718BF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8982" y="1008300"/>
            <a:ext cx="6802018" cy="52765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890D73-D463-4BED-9E5B-55104FFE7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8160"/>
            <a:ext cx="9144000" cy="685800"/>
          </a:xfrm>
        </p:spPr>
        <p:txBody>
          <a:bodyPr/>
          <a:lstStyle/>
          <a:p>
            <a:r>
              <a:rPr lang="en-US" sz="2800" dirty="0"/>
              <a:t>R Markdown – Like a Word doc – Has code and words (for reporting) – Very Cool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2FDB3C-A50A-487F-815E-684F2D00C6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5C225C-245C-483B-BDA2-FAA44624A2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F24ECF-8929-414F-B4B3-2D80C09FE474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12E0D3-9EB4-48A7-B001-646CD570B6C2}"/>
              </a:ext>
            </a:extLst>
          </p:cNvPr>
          <p:cNvCxnSpPr>
            <a:cxnSpLocks/>
          </p:cNvCxnSpPr>
          <p:nvPr/>
        </p:nvCxnSpPr>
        <p:spPr>
          <a:xfrm flipH="1" flipV="1">
            <a:off x="3429000" y="2133600"/>
            <a:ext cx="4038600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AFE1C1-B435-4EE2-9DB5-A511E5886AF9}"/>
              </a:ext>
            </a:extLst>
          </p:cNvPr>
          <p:cNvCxnSpPr>
            <a:cxnSpLocks/>
          </p:cNvCxnSpPr>
          <p:nvPr/>
        </p:nvCxnSpPr>
        <p:spPr>
          <a:xfrm flipV="1">
            <a:off x="1447800" y="1533940"/>
            <a:ext cx="1858566" cy="8282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68144A2-2FF8-4C23-B005-4DD703D6C350}"/>
              </a:ext>
            </a:extLst>
          </p:cNvPr>
          <p:cNvSpPr txBox="1"/>
          <p:nvPr/>
        </p:nvSpPr>
        <p:spPr>
          <a:xfrm>
            <a:off x="0" y="2325760"/>
            <a:ext cx="1600200" cy="70788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Has </a:t>
            </a:r>
            <a:r>
              <a:rPr lang="en-US" sz="2000" b="1" dirty="0">
                <a:solidFill>
                  <a:srgbClr val="C00000"/>
                </a:solidFill>
              </a:rPr>
              <a:t>Red</a:t>
            </a:r>
            <a:r>
              <a:rPr lang="en-US" sz="2000" dirty="0"/>
              <a:t> icon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C91438-548D-463B-929C-72E4E14EE3CA}"/>
              </a:ext>
            </a:extLst>
          </p:cNvPr>
          <p:cNvSpPr txBox="1"/>
          <p:nvPr/>
        </p:nvSpPr>
        <p:spPr>
          <a:xfrm>
            <a:off x="7543800" y="2195780"/>
            <a:ext cx="1600200" cy="101566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Auto generated Information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96A149-9B37-496F-A04E-B65137754BB2}"/>
              </a:ext>
            </a:extLst>
          </p:cNvPr>
          <p:cNvCxnSpPr>
            <a:cxnSpLocks/>
          </p:cNvCxnSpPr>
          <p:nvPr/>
        </p:nvCxnSpPr>
        <p:spPr>
          <a:xfrm flipV="1">
            <a:off x="1508988" y="3824355"/>
            <a:ext cx="1386612" cy="4030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8D41CBE-E808-4446-905E-C7786717E4E3}"/>
              </a:ext>
            </a:extLst>
          </p:cNvPr>
          <p:cNvSpPr txBox="1"/>
          <p:nvPr/>
        </p:nvSpPr>
        <p:spPr>
          <a:xfrm>
            <a:off x="0" y="4176629"/>
            <a:ext cx="1508988" cy="70788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Code “Chunk”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AB2B6A4-8328-48B0-AB3E-317246EF83C8}"/>
              </a:ext>
            </a:extLst>
          </p:cNvPr>
          <p:cNvCxnSpPr>
            <a:cxnSpLocks/>
          </p:cNvCxnSpPr>
          <p:nvPr/>
        </p:nvCxnSpPr>
        <p:spPr>
          <a:xfrm flipH="1" flipV="1">
            <a:off x="5943600" y="5007206"/>
            <a:ext cx="1676401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7F58C85-7A95-4E67-A8FA-948112ED9C8F}"/>
              </a:ext>
            </a:extLst>
          </p:cNvPr>
          <p:cNvSpPr txBox="1"/>
          <p:nvPr/>
        </p:nvSpPr>
        <p:spPr>
          <a:xfrm>
            <a:off x="7635012" y="4653263"/>
            <a:ext cx="1508988" cy="70788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Report wording</a:t>
            </a:r>
          </a:p>
        </p:txBody>
      </p:sp>
    </p:spTree>
    <p:extLst>
      <p:ext uri="{BB962C8B-B14F-4D97-AF65-F5344CB8AC3E}">
        <p14:creationId xmlns:p14="http://schemas.microsoft.com/office/powerpoint/2010/main" val="17165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043FA-2B95-4FB6-B8AA-F722F30BA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“Knitting” a Markdown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C3B995-F2E6-438F-B8DE-1972F2B5FC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74FB7E-B1E3-44E4-B272-0795DB360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F24ECF-8929-414F-B4B3-2D80C09FE474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C119E8-2DBC-455D-B62F-A99C484E9F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7400" y="914400"/>
            <a:ext cx="5105400" cy="533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706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3CF3-D247-468F-8122-D3F92297E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Function?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D93B-C1E6-4467-9009-629D7FCEA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Performs a task or tasks</a:t>
            </a:r>
          </a:p>
          <a:p>
            <a:r>
              <a:rPr lang="en-US" dirty="0"/>
              <a:t>Has a name (just about anything), is case sensitive and has () </a:t>
            </a:r>
          </a:p>
          <a:p>
            <a:r>
              <a:rPr lang="en-US" b="1" dirty="0"/>
              <a:t>Arguments</a:t>
            </a:r>
            <a:r>
              <a:rPr lang="en-US" dirty="0"/>
              <a:t> go in the ()</a:t>
            </a:r>
          </a:p>
          <a:p>
            <a:pPr lvl="1"/>
            <a:r>
              <a:rPr lang="en-US" dirty="0"/>
              <a:t>Some are required</a:t>
            </a:r>
          </a:p>
          <a:p>
            <a:pPr lvl="1"/>
            <a:r>
              <a:rPr lang="en-US" dirty="0"/>
              <a:t>Some are preset and optional</a:t>
            </a:r>
          </a:p>
          <a:p>
            <a:pPr lvl="1"/>
            <a:r>
              <a:rPr lang="en-US" dirty="0"/>
              <a:t>Order doesn’t matter for the optional if named</a:t>
            </a:r>
          </a:p>
          <a:p>
            <a:r>
              <a:rPr lang="en-US" dirty="0"/>
              <a:t>Functions “operate” on </a:t>
            </a:r>
            <a:r>
              <a:rPr lang="en-US" b="1" dirty="0"/>
              <a:t>objects</a:t>
            </a:r>
          </a:p>
          <a:p>
            <a:r>
              <a:rPr lang="en-US" dirty="0"/>
              <a:t>Example – mean(x) gives the mean (average) of the object x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Let’s see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6CB15D-03B9-45C0-A7B4-7561B4136C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04B899-3262-48CD-8F1F-4EE0AE31D7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F24ECF-8929-414F-B4B3-2D80C09FE474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97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543B5-F3E2-4AA3-A639-7A8A99D8D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D3A51-2DF8-458E-8769-5E97B777C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collection of information</a:t>
            </a:r>
          </a:p>
          <a:p>
            <a:r>
              <a:rPr lang="en-US" dirty="0"/>
              <a:t>Simple = a vector (string/column of data)</a:t>
            </a:r>
          </a:p>
          <a:p>
            <a:r>
              <a:rPr lang="en-US" dirty="0"/>
              <a:t>Then a matrix or </a:t>
            </a:r>
            <a:r>
              <a:rPr lang="en-US" dirty="0" err="1"/>
              <a:t>data.frame</a:t>
            </a:r>
            <a:endParaRPr lang="en-US" dirty="0"/>
          </a:p>
          <a:p>
            <a:pPr lvl="1"/>
            <a:r>
              <a:rPr lang="en-US" dirty="0"/>
              <a:t>Like a spreadsheet</a:t>
            </a:r>
          </a:p>
          <a:p>
            <a:r>
              <a:rPr lang="en-US" dirty="0"/>
              <a:t>Complex = a table of facts and output and descriptions (List)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Let’s see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DE4602-17DC-4320-B871-CD213B3DBD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561E85-A262-4990-BA61-11F2F5BD44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F24ECF-8929-414F-B4B3-2D80C09FE474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7679AA-8B3B-4C8F-84F8-0695536991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0850" y="5210908"/>
            <a:ext cx="2247900" cy="103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543B5-F3E2-4AA3-A639-7A8A99D8D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Argue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D3A51-2DF8-458E-8769-5E97B777C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325" y="990600"/>
            <a:ext cx="7772400" cy="1066800"/>
          </a:xfrm>
        </p:spPr>
        <p:txBody>
          <a:bodyPr/>
          <a:lstStyle/>
          <a:p>
            <a:r>
              <a:rPr lang="en-US" dirty="0"/>
              <a:t>How do Arguments work?</a:t>
            </a:r>
          </a:p>
          <a:p>
            <a:pPr lvl="1"/>
            <a:r>
              <a:rPr lang="en-US" dirty="0"/>
              <a:t>Function(object, other arguments)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DE4602-17DC-4320-B871-CD213B3DBD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561E85-A262-4990-BA61-11F2F5BD44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F24ECF-8929-414F-B4B3-2D80C09FE474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D1FCD6-F008-4C90-9C78-58EAC61F82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710" y="936914"/>
            <a:ext cx="5648022" cy="536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48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8DE19-1258-4932-8BC0-5FC0423A7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 to Document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8BEFC-1089-4312-B08D-BABC73C30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Ctrl enter = Run</a:t>
            </a:r>
          </a:p>
          <a:p>
            <a:r>
              <a:rPr lang="en-US" dirty="0">
                <a:highlight>
                  <a:srgbClr val="FFFF00"/>
                </a:highlight>
              </a:rPr>
              <a:t>Highlight code </a:t>
            </a:r>
            <a:r>
              <a:rPr lang="en-US" dirty="0"/>
              <a:t>to run more that one line</a:t>
            </a:r>
          </a:p>
          <a:p>
            <a:r>
              <a:rPr lang="en-US" dirty="0"/>
              <a:t>c(</a:t>
            </a:r>
            <a:r>
              <a:rPr lang="en-US" dirty="0" err="1"/>
              <a:t>a,b,c</a:t>
            </a:r>
            <a:r>
              <a:rPr lang="en-US" dirty="0"/>
              <a:t>,…….) makes a vector</a:t>
            </a:r>
          </a:p>
          <a:p>
            <a:r>
              <a:rPr lang="en-US" dirty="0"/>
              <a:t>&lt;- is like =. Assigns RHS to LHS</a:t>
            </a:r>
          </a:p>
          <a:p>
            <a:r>
              <a:rPr lang="en-US" dirty="0"/>
              <a:t>Naming objects</a:t>
            </a:r>
          </a:p>
          <a:p>
            <a:pPr lvl="1"/>
            <a:r>
              <a:rPr lang="en-US" dirty="0"/>
              <a:t>Letters and numbers and . or _</a:t>
            </a:r>
          </a:p>
          <a:p>
            <a:pPr lvl="1"/>
            <a:r>
              <a:rPr lang="en-US" dirty="0"/>
              <a:t>lowercase for vectors</a:t>
            </a:r>
          </a:p>
          <a:p>
            <a:pPr lvl="1"/>
            <a:r>
              <a:rPr lang="en-US" dirty="0"/>
              <a:t>UPPERCASE for </a:t>
            </a:r>
            <a:r>
              <a:rPr lang="en-US" dirty="0" err="1"/>
              <a:t>data.frames</a:t>
            </a:r>
            <a:endParaRPr lang="en-US" dirty="0"/>
          </a:p>
          <a:p>
            <a:r>
              <a:rPr lang="en-US" dirty="0"/>
              <a:t># for putting comments in code </a:t>
            </a:r>
          </a:p>
          <a:p>
            <a:r>
              <a:rPr lang="en-US" dirty="0"/>
              <a:t>Autocomplete needs 3 letters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E5CDA0-BCAA-4806-9BC0-94B216909C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EE2856-C5CF-421D-9B23-A222883A7E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F24ECF-8929-414F-B4B3-2D80C09FE474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773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To introduce R and R Studio</a:t>
            </a:r>
          </a:p>
          <a:p>
            <a:r>
              <a:rPr lang="en-US" dirty="0">
                <a:solidFill>
                  <a:srgbClr val="FF0000"/>
                </a:solidFill>
              </a:rPr>
              <a:t>To describe basic R Studio elements</a:t>
            </a:r>
          </a:p>
          <a:p>
            <a:r>
              <a:rPr lang="en-US" dirty="0">
                <a:solidFill>
                  <a:srgbClr val="FF0000"/>
                </a:solidFill>
              </a:rPr>
              <a:t>To define basic R structures</a:t>
            </a:r>
          </a:p>
          <a:p>
            <a:r>
              <a:rPr lang="en-US" dirty="0">
                <a:solidFill>
                  <a:srgbClr val="FF0000"/>
                </a:solidFill>
              </a:rPr>
              <a:t>To define basic R functions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 Introduction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F24ECF-8929-414F-B4B3-2D80C09FE474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704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F5092-97E8-4271-AA16-1A907EDBA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Memorize or Note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043F9-2D85-4455-8681-556D55DE0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data </a:t>
            </a:r>
            <a:r>
              <a:rPr lang="en-US" b="1" u="sng" dirty="0"/>
              <a:t>into</a:t>
            </a:r>
            <a:r>
              <a:rPr lang="en-US" dirty="0"/>
              <a:t> R</a:t>
            </a:r>
          </a:p>
          <a:p>
            <a:pPr lvl="1"/>
            <a:r>
              <a:rPr lang="en-US" dirty="0"/>
              <a:t>Don’t use the Import functions. None of us do and we don’t know much about them</a:t>
            </a:r>
          </a:p>
          <a:p>
            <a:pPr lvl="1"/>
            <a:r>
              <a:rPr lang="en-US" dirty="0"/>
              <a:t>Do use:</a:t>
            </a:r>
          </a:p>
          <a:p>
            <a:pPr lvl="2"/>
            <a:r>
              <a:rPr lang="en-US" b="1" dirty="0"/>
              <a:t>read.csv</a:t>
            </a:r>
            <a:r>
              <a:rPr lang="en-US" dirty="0"/>
              <a:t>(“file name.csv and maybe path”) – for .csv files in your class folder or elsewhere with path</a:t>
            </a:r>
          </a:p>
          <a:p>
            <a:pPr lvl="2"/>
            <a:r>
              <a:rPr lang="en-US" b="1" dirty="0"/>
              <a:t>data</a:t>
            </a:r>
            <a:r>
              <a:rPr lang="en-US" dirty="0"/>
              <a:t>(“file name in a package”) – for files that come with packages we load</a:t>
            </a:r>
          </a:p>
          <a:p>
            <a:pPr lvl="2"/>
            <a:r>
              <a:rPr lang="en-US" b="1" dirty="0"/>
              <a:t>load</a:t>
            </a:r>
            <a:r>
              <a:rPr lang="en-US" dirty="0"/>
              <a:t>(“File name of a .</a:t>
            </a:r>
            <a:r>
              <a:rPr lang="en-US" dirty="0" err="1"/>
              <a:t>rdata</a:t>
            </a:r>
            <a:r>
              <a:rPr lang="en-US" dirty="0"/>
              <a:t>”) – for </a:t>
            </a:r>
            <a:r>
              <a:rPr lang="en-US" dirty="0" err="1"/>
              <a:t>rdata</a:t>
            </a:r>
            <a:r>
              <a:rPr lang="en-US" dirty="0"/>
              <a:t> files we have in a folder.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We don’t export data in this class, but we might play with that later.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230941-F36C-4280-81AE-2C4DCF1CFE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B3806A-D685-4E02-9184-D743458C4A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F24ECF-8929-414F-B4B3-2D80C09FE474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869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F5092-97E8-4271-AA16-1A907EDBA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Memorize or Note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043F9-2D85-4455-8681-556D55DE0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43000"/>
            <a:ext cx="7772400" cy="1524000"/>
          </a:xfrm>
        </p:spPr>
        <p:txBody>
          <a:bodyPr/>
          <a:lstStyle/>
          <a:p>
            <a:r>
              <a:rPr lang="en-US" dirty="0"/>
              <a:t>Getting data </a:t>
            </a:r>
            <a:r>
              <a:rPr lang="en-US" b="1" u="sng" dirty="0"/>
              <a:t>into</a:t>
            </a:r>
            <a:r>
              <a:rPr lang="en-US" dirty="0"/>
              <a:t> R</a:t>
            </a:r>
          </a:p>
          <a:p>
            <a:pPr lvl="1"/>
            <a:r>
              <a:rPr lang="en-US" dirty="0"/>
              <a:t>Don’t use the Import functions. None of us do and we don’t know much about them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230941-F36C-4280-81AE-2C4DCF1CFE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B3806A-D685-4E02-9184-D743458C4A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F24ECF-8929-414F-B4B3-2D80C09FE474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2F2D6-B797-C12F-E18B-AECB568F96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2000"/>
          <a:stretch/>
        </p:blipFill>
        <p:spPr>
          <a:xfrm>
            <a:off x="4572000" y="2514599"/>
            <a:ext cx="4267200" cy="3381555"/>
          </a:xfrm>
          <a:prstGeom prst="rect">
            <a:avLst/>
          </a:prstGeom>
        </p:spPr>
      </p:pic>
      <p:sp>
        <p:nvSpPr>
          <p:cNvPr id="8" name="&quot;Not Allowed&quot; Symbol 7">
            <a:extLst>
              <a:ext uri="{FF2B5EF4-FFF2-40B4-BE49-F238E27FC236}">
                <a16:creationId xmlns:a16="http://schemas.microsoft.com/office/drawing/2014/main" id="{634AA759-0567-2353-9695-F06A5E99907A}"/>
              </a:ext>
            </a:extLst>
          </p:cNvPr>
          <p:cNvSpPr/>
          <p:nvPr/>
        </p:nvSpPr>
        <p:spPr>
          <a:xfrm>
            <a:off x="5486400" y="3074204"/>
            <a:ext cx="1828800" cy="1828800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260FBF-1CB2-3A4B-A221-1EBE4585A10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2895600"/>
            <a:ext cx="4152900" cy="30291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56A005-4A3F-4B12-07F4-6C3A86A6C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3111927"/>
            <a:ext cx="1853345" cy="185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938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F5092-97E8-4271-AA16-1A907EDBA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want to Export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043F9-2D85-4455-8681-556D55DE0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data </a:t>
            </a:r>
            <a:r>
              <a:rPr lang="en-US" b="1" u="sng" dirty="0"/>
              <a:t>out of </a:t>
            </a:r>
            <a:r>
              <a:rPr lang="en-US" dirty="0"/>
              <a:t>R</a:t>
            </a:r>
          </a:p>
          <a:p>
            <a:pPr lvl="1"/>
            <a:r>
              <a:rPr lang="en-US" dirty="0"/>
              <a:t>Don’t use the Export functions. </a:t>
            </a:r>
          </a:p>
          <a:p>
            <a:pPr lvl="1"/>
            <a:r>
              <a:rPr lang="en-US" dirty="0"/>
              <a:t>Do use:</a:t>
            </a:r>
          </a:p>
          <a:p>
            <a:pPr lvl="2"/>
            <a:r>
              <a:rPr lang="en-US" b="1" dirty="0"/>
              <a:t>write.csv</a:t>
            </a:r>
            <a:r>
              <a:rPr lang="en-US" dirty="0"/>
              <a:t>(</a:t>
            </a:r>
            <a:r>
              <a:rPr lang="en-US" dirty="0" err="1"/>
              <a:t>object_name</a:t>
            </a:r>
            <a:r>
              <a:rPr lang="en-US" dirty="0"/>
              <a:t>, “file name.csv and maybe path”) – for .csv files in your class folder or elsewhere with path</a:t>
            </a:r>
          </a:p>
          <a:p>
            <a:pPr lvl="2"/>
            <a:r>
              <a:rPr lang="en-US" b="1" dirty="0"/>
              <a:t>data</a:t>
            </a:r>
            <a:r>
              <a:rPr lang="en-US" dirty="0"/>
              <a:t>- no export</a:t>
            </a:r>
          </a:p>
          <a:p>
            <a:pPr lvl="2"/>
            <a:r>
              <a:rPr lang="en-US" b="1" dirty="0"/>
              <a:t>save</a:t>
            </a:r>
            <a:r>
              <a:rPr lang="en-US" dirty="0"/>
              <a:t>(</a:t>
            </a:r>
            <a:r>
              <a:rPr lang="en-US" dirty="0" err="1"/>
              <a:t>object_name</a:t>
            </a:r>
            <a:r>
              <a:rPr lang="en-US" dirty="0"/>
              <a:t>(,s), file = “file name of a .</a:t>
            </a:r>
            <a:r>
              <a:rPr lang="en-US" dirty="0" err="1"/>
              <a:t>rdata</a:t>
            </a:r>
            <a:r>
              <a:rPr lang="en-US" dirty="0"/>
              <a:t>”) – for creating </a:t>
            </a:r>
            <a:r>
              <a:rPr lang="en-US" dirty="0" err="1"/>
              <a:t>rdata</a:t>
            </a:r>
            <a:r>
              <a:rPr lang="en-US" dirty="0"/>
              <a:t> files to load back in. Saves whatever is in the Global Environment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230941-F36C-4280-81AE-2C4DCF1CFE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B3806A-D685-4E02-9184-D743458C4A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F24ECF-8929-414F-B4B3-2D80C09FE474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278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AE1F2-076F-4690-BD23-A8409C7F4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End…… of the beginning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DD956-76C2-4E6C-A8A2-06F5F7715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?????????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4C02C0-8EAC-462A-86CC-20864E174B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E17F6-B13D-4456-8EDD-A3D968D295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F24ECF-8929-414F-B4B3-2D80C09FE474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22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48C08-3C13-CEC7-55DA-52C255BAC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E6BCD-34BF-4EAB-E8B4-742E3C790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library(</a:t>
            </a:r>
            <a:r>
              <a:rPr lang="en-US" dirty="0" err="1"/>
              <a:t>qcc</a:t>
            </a:r>
            <a:endParaRPr lang="en-US" dirty="0"/>
          </a:p>
          <a:p>
            <a:r>
              <a:rPr lang="en-US" dirty="0"/>
              <a:t>ls(pos = "</a:t>
            </a:r>
            <a:r>
              <a:rPr lang="en-US" dirty="0" err="1"/>
              <a:t>package:qcc</a:t>
            </a:r>
            <a:r>
              <a:rPr lang="en-US" dirty="0"/>
              <a:t>") # names of all the objects in an environment (package)</a:t>
            </a:r>
          </a:p>
          <a:p>
            <a:r>
              <a:rPr lang="en-US" dirty="0" err="1"/>
              <a:t>Bhold</a:t>
            </a:r>
            <a:r>
              <a:rPr lang="en-US" dirty="0"/>
              <a:t> = </a:t>
            </a:r>
            <a:r>
              <a:rPr lang="en-US" dirty="0" err="1"/>
              <a:t>qcc</a:t>
            </a:r>
            <a:r>
              <a:rPr lang="en-US" dirty="0"/>
              <a:t>::</a:t>
            </a:r>
            <a:r>
              <a:rPr lang="en-US" dirty="0" err="1"/>
              <a:t>qcc.options</a:t>
            </a:r>
            <a:r>
              <a:rPr lang="en-US" dirty="0"/>
              <a:t>()  # :: not sure literal meaning, but accesses the objects in a list</a:t>
            </a:r>
          </a:p>
          <a:p>
            <a:r>
              <a:rPr lang="en-US" dirty="0" err="1"/>
              <a:t>Bhold$exp.R.unscaled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CDEFB9-CECE-619E-28E5-681B2D59F8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D3BCF1-108E-688C-3A55-6FB8D1F679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F24ECF-8929-414F-B4B3-2D80C09FE474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159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6B604-6997-FF19-D65D-C3E7448D2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6815F-122F-81E2-6CEC-F3FD1A586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data(</a:t>
            </a:r>
            <a:r>
              <a:rPr lang="en-US" dirty="0" err="1"/>
              <a:t>pistonrings</a:t>
            </a:r>
            <a:r>
              <a:rPr lang="en-US"/>
              <a:t>)</a:t>
            </a:r>
          </a:p>
          <a:p>
            <a:r>
              <a:rPr lang="en-US"/>
              <a:t>attach</a:t>
            </a:r>
            <a:r>
              <a:rPr lang="en-US" dirty="0"/>
              <a:t>(</a:t>
            </a:r>
            <a:r>
              <a:rPr lang="en-US" dirty="0" err="1"/>
              <a:t>pistonrings</a:t>
            </a:r>
            <a:r>
              <a:rPr lang="en-US" dirty="0"/>
              <a:t>) # Allows for using variable name w/o $ or data=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3BD8F7-F52F-12DF-0EED-B49BC83969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E14B9D-8319-BEC8-BA5B-CED8DC7CEC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F24ECF-8929-414F-B4B3-2D80C09FE474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601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DBF8C-D2B9-9EA5-E079-1A69C216C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D5A7F-B38D-ACEC-E824-D27FA0349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2436E7-A509-4DC5-E348-726A8D51E9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1CE05E-4A2A-E30E-606F-F0051C8E17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F24ECF-8929-414F-B4B3-2D80C09FE474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CA2F4A-5D70-CB3E-CE49-24ECD50E3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302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2542A-F532-41E8-AF63-2526EB0FB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05DBF-48A5-459B-AF94-10FAE9709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143000"/>
            <a:ext cx="7924800" cy="411480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https://en.wikipedia.org/wiki/R_(programming_language)#:~:text=R%20is%20a%20programming%20language%20and%20free%20software,miners%20for%20developing%20statistical%20software%20and%20data%20analysis</a:t>
            </a:r>
            <a:r>
              <a:rPr lang="en-US" dirty="0"/>
              <a:t>.</a:t>
            </a:r>
          </a:p>
          <a:p>
            <a:r>
              <a:rPr lang="en-US" dirty="0"/>
              <a:t>R is a open source (free) programming language</a:t>
            </a:r>
          </a:p>
          <a:p>
            <a:r>
              <a:rPr lang="en-US" dirty="0"/>
              <a:t>R is a collection of </a:t>
            </a:r>
            <a:r>
              <a:rPr lang="en-US" b="1" u="sng" dirty="0"/>
              <a:t>functions</a:t>
            </a:r>
            <a:r>
              <a:rPr lang="en-US" dirty="0"/>
              <a:t> that operate on </a:t>
            </a:r>
          </a:p>
          <a:p>
            <a:r>
              <a:rPr lang="en-US" b="1" u="sng" dirty="0"/>
              <a:t>Objects</a:t>
            </a:r>
            <a:r>
              <a:rPr lang="en-US" dirty="0"/>
              <a:t>, which can be raw data or other information,</a:t>
            </a:r>
          </a:p>
          <a:p>
            <a:r>
              <a:rPr lang="en-US" dirty="0"/>
              <a:t>And </a:t>
            </a:r>
            <a:r>
              <a:rPr lang="en-US" b="1" dirty="0"/>
              <a:t>packages</a:t>
            </a:r>
            <a:r>
              <a:rPr lang="en-US" dirty="0"/>
              <a:t> are a collection of similar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C80377-77E6-4022-AD30-B3BE007565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DC60CC-F239-4F6F-851F-7574A6DD1F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F24ECF-8929-414F-B4B3-2D80C09FE474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12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3AB99-75D0-431B-AADD-529C40C2E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685800"/>
          </a:xfrm>
        </p:spPr>
        <p:txBody>
          <a:bodyPr/>
          <a:lstStyle/>
          <a:p>
            <a:r>
              <a:rPr lang="en-US" dirty="0"/>
              <a:t>Some of my Screenshots are from Brendan - Thanks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4523BF-6AE7-4CDD-A245-3915207381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A64759-DC04-4AAE-A32D-197B31AE1F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F24ECF-8929-414F-B4B3-2D80C09FE474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B3C6C2-1D48-4AFB-A3FA-55FF9F0F10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00" y="1752600"/>
            <a:ext cx="9144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835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543B5-F3E2-4AA3-A639-7A8A99D8D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Bottom 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DE4602-17DC-4320-B871-CD213B3DBD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561E85-A262-4990-BA61-11F2F5BD44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F24ECF-8929-414F-B4B3-2D80C09FE474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7679AA-8B3B-4C8F-84F8-0695536991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0850" y="5210908"/>
            <a:ext cx="2247900" cy="10374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16F287-7802-4318-AC6E-9AA26FD608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12" y="919003"/>
            <a:ext cx="8320368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35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8D018-F015-4A91-9D2F-860078D6B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E25590-69EF-4BAE-8DA1-014A6CA997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415ADA-4E87-4384-B25E-C3F15D160D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F24ECF-8929-414F-B4B3-2D80C09FE474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5340E-DC55-4E44-9359-54EAEA956D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990600"/>
            <a:ext cx="8077200" cy="5148625"/>
          </a:xfrm>
          <a:prstGeom prst="rect">
            <a:avLst/>
          </a:prstGeom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500848A9-D9FF-4832-A818-FB9CFBD05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65734"/>
              </p:ext>
            </p:extLst>
          </p:nvPr>
        </p:nvGraphicFramePr>
        <p:xfrm>
          <a:off x="533400" y="1371600"/>
          <a:ext cx="8305800" cy="480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3400">
                  <a:extLst>
                    <a:ext uri="{9D8B030D-6E8A-4147-A177-3AD203B41FA5}">
                      <a16:colId xmlns:a16="http://schemas.microsoft.com/office/drawing/2014/main" val="1595319663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640837196"/>
                    </a:ext>
                  </a:extLst>
                </a:gridCol>
              </a:tblGrid>
              <a:tr h="22098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958731"/>
                  </a:ext>
                </a:extLst>
              </a:tr>
              <a:tr h="25908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77722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B98CF68-C785-4CBC-9C98-F32F8DE79C49}"/>
              </a:ext>
            </a:extLst>
          </p:cNvPr>
          <p:cNvSpPr txBox="1"/>
          <p:nvPr/>
        </p:nvSpPr>
        <p:spPr>
          <a:xfrm>
            <a:off x="3886200" y="838200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 “Panes”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FE73F9-95F9-41A4-8304-EA27E6DAC6C4}"/>
              </a:ext>
            </a:extLst>
          </p:cNvPr>
          <p:cNvSpPr txBox="1"/>
          <p:nvPr/>
        </p:nvSpPr>
        <p:spPr>
          <a:xfrm>
            <a:off x="5410200" y="4495800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</a:rPr>
              <a:t>Plots and Help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4981E9-411F-4A26-8759-924D54F1D4F9}"/>
              </a:ext>
            </a:extLst>
          </p:cNvPr>
          <p:cNvSpPr txBox="1"/>
          <p:nvPr/>
        </p:nvSpPr>
        <p:spPr>
          <a:xfrm>
            <a:off x="609600" y="2317403"/>
            <a:ext cx="4015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</a:rPr>
              <a:t>Code Editor - Write Code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1404F5-D8D9-4970-92EC-6230600E1A10}"/>
              </a:ext>
            </a:extLst>
          </p:cNvPr>
          <p:cNvSpPr txBox="1"/>
          <p:nvPr/>
        </p:nvSpPr>
        <p:spPr>
          <a:xfrm>
            <a:off x="5029200" y="2032575"/>
            <a:ext cx="320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</a:rPr>
              <a:t>“Environment” – Object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F47937-A8F8-4F2C-A372-00AD9D1C3C42}"/>
              </a:ext>
            </a:extLst>
          </p:cNvPr>
          <p:cNvSpPr txBox="1"/>
          <p:nvPr/>
        </p:nvSpPr>
        <p:spPr>
          <a:xfrm>
            <a:off x="779764" y="4648200"/>
            <a:ext cx="38053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</a:rPr>
              <a:t>R Console – Runs Code</a:t>
            </a:r>
          </a:p>
          <a:p>
            <a:pPr algn="ctr"/>
            <a:r>
              <a:rPr lang="en-US" sz="2400" b="1" dirty="0">
                <a:solidFill>
                  <a:srgbClr val="00B050"/>
                </a:solidFill>
              </a:rPr>
              <a:t>Shows Results</a:t>
            </a:r>
          </a:p>
        </p:txBody>
      </p:sp>
    </p:spTree>
    <p:extLst>
      <p:ext uri="{BB962C8B-B14F-4D97-AF65-F5344CB8AC3E}">
        <p14:creationId xmlns:p14="http://schemas.microsoft.com/office/powerpoint/2010/main" val="277835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639A0-15A6-4DB2-B86A-80D67DEEB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Use R, We Need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AD5FA-ECBB-4C47-AD9D-3574940D5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9E2F9F-39F6-48EF-B57A-F433CA52DF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9550" y="968829"/>
            <a:ext cx="7715250" cy="426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4F313E-2A1C-4606-9FF9-F58D5FCD7B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0850" y="5247348"/>
            <a:ext cx="2247900" cy="1037492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F8492-34C5-410C-8822-28A5E744E6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 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6B8FEA-BE53-4FF8-9837-880AD4845E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F24ECF-8929-414F-B4B3-2D80C09FE474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57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8E490-AA2B-401F-9D6B-A9D761BC7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49EDC-B434-4636-87CF-9910B45A1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97A533-085D-4A6E-8B06-A1E1C4BE96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250" y="852854"/>
            <a:ext cx="7715250" cy="426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21C832-406E-4042-94D7-32901AD2B9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0850" y="5210908"/>
            <a:ext cx="2247900" cy="1037492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163CF-055D-4842-B2B3-F0AC4DAE89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 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C3FC9A-D2C0-44C7-BD52-0AEC87F265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F24ECF-8929-414F-B4B3-2D80C09FE474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188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669D7-6D46-4ECE-A209-835CCA430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is one we will use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35883C-C419-4C7E-92B6-EA39E0D1A3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DA5AB3-D394-47D4-8217-B3CC932BA7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F24ECF-8929-414F-B4B3-2D80C09FE474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ED22C5-15AC-4166-A7F8-9D53F1659A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706" y="997199"/>
            <a:ext cx="8001000" cy="510005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0F9474-E91C-4410-BADF-89BBC98AD33B}"/>
              </a:ext>
            </a:extLst>
          </p:cNvPr>
          <p:cNvCxnSpPr/>
          <p:nvPr/>
        </p:nvCxnSpPr>
        <p:spPr>
          <a:xfrm flipH="1" flipV="1">
            <a:off x="1676400" y="1981200"/>
            <a:ext cx="685800" cy="838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27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PRESENTATIONGUID" val="fc93f7ac-e09b-43a0-9e79-ff326e5b6c81"/>
  <p:tag name="TPVERSION" val="8"/>
  <p:tag name="TPFULLVERSION" val="8.7.2.14"/>
  <p:tag name="PPTVERSION" val="16"/>
  <p:tag name="TPOS" val="2"/>
  <p:tag name="TPLASTSAVEVERSION" val="6.4 PC"/>
</p:tagLst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18127</TotalTime>
  <Words>833</Words>
  <Application>Microsoft Office PowerPoint</Application>
  <PresentationFormat>On-screen Show (4:3)</PresentationFormat>
  <Paragraphs>156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Tahoma</vt:lpstr>
      <vt:lpstr>Times New Roman</vt:lpstr>
      <vt:lpstr>Wingdings</vt:lpstr>
      <vt:lpstr>Wingdings 2</vt:lpstr>
      <vt:lpstr>Wingdings 3</vt:lpstr>
      <vt:lpstr>Default Design</vt:lpstr>
      <vt:lpstr>PowerPoint Presentation</vt:lpstr>
      <vt:lpstr>Session Objectives</vt:lpstr>
      <vt:lpstr>What is R?</vt:lpstr>
      <vt:lpstr>Some of my Screenshots are from Brendan - Thanks</vt:lpstr>
      <vt:lpstr>The Bottom Line</vt:lpstr>
      <vt:lpstr>R Studio</vt:lpstr>
      <vt:lpstr>To Use R, We Need Packages</vt:lpstr>
      <vt:lpstr>Packages</vt:lpstr>
      <vt:lpstr>Here is one we will use</vt:lpstr>
      <vt:lpstr>Saving Your Work</vt:lpstr>
      <vt:lpstr>Working Directory******</vt:lpstr>
      <vt:lpstr>Working Directory Extra</vt:lpstr>
      <vt:lpstr>R Script – Like a Word doc – Only has code</vt:lpstr>
      <vt:lpstr>R Markdown – Like a Word doc – Has code and words (for reporting) – Very Cool</vt:lpstr>
      <vt:lpstr>After “Knitting” a Markdown</vt:lpstr>
      <vt:lpstr>What is a Function?</vt:lpstr>
      <vt:lpstr>What is an Object</vt:lpstr>
      <vt:lpstr>Let’s Argue</vt:lpstr>
      <vt:lpstr>Key Concepts to Document Today</vt:lpstr>
      <vt:lpstr>Memorize or Note this</vt:lpstr>
      <vt:lpstr>Memorize or Note this</vt:lpstr>
      <vt:lpstr>If you want to Export Data</vt:lpstr>
      <vt:lpstr>The End…… of the beginning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 and Allen</dc:creator>
  <cp:lastModifiedBy>Pannell Jr, Allen (Allen)</cp:lastModifiedBy>
  <cp:revision>205</cp:revision>
  <cp:lastPrinted>2013-08-01T23:32:17Z</cp:lastPrinted>
  <dcterms:created xsi:type="dcterms:W3CDTF">2003-12-21T03:00:38Z</dcterms:created>
  <dcterms:modified xsi:type="dcterms:W3CDTF">2024-05-08T20:50:13Z</dcterms:modified>
</cp:coreProperties>
</file>